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4" r:id="rId2"/>
    <p:sldId id="256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8" r:id="rId11"/>
    <p:sldId id="263" r:id="rId12"/>
    <p:sldId id="271" r:id="rId13"/>
    <p:sldId id="266" r:id="rId14"/>
    <p:sldId id="267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83730" autoAdjust="0"/>
  </p:normalViewPr>
  <p:slideViewPr>
    <p:cSldViewPr snapToGrid="0">
      <p:cViewPr varScale="1">
        <p:scale>
          <a:sx n="54" d="100"/>
          <a:sy n="54" d="100"/>
        </p:scale>
        <p:origin x="24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37933-45FC-432F-A2DB-628D2AA5CEE0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74E69-9097-4C1D-897A-525804AD10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6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这张没看懂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74E69-9097-4C1D-897A-525804AD102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0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一个大行为树控制两个智能体</a:t>
            </a:r>
            <a:endParaRPr lang="en-US" altLang="zh-CN" dirty="0"/>
          </a:p>
          <a:p>
            <a:r>
              <a:rPr lang="zh-CN" altLang="en-US" dirty="0"/>
              <a:t>分别控制（新的控制流节点，装饰器节点）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74E69-9097-4C1D-897A-525804AD102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13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客户端：解析</a:t>
            </a:r>
            <a:r>
              <a:rPr lang="en-US" altLang="zh-CN" dirty="0"/>
              <a:t>+</a:t>
            </a:r>
            <a:r>
              <a:rPr lang="zh-CN" altLang="en-US" dirty="0"/>
              <a:t>接口</a:t>
            </a:r>
            <a:r>
              <a:rPr lang="en-US" altLang="zh-CN" dirty="0"/>
              <a:t>+</a:t>
            </a:r>
            <a:r>
              <a:rPr lang="zh-CN" altLang="en-US" dirty="0"/>
              <a:t>执行</a:t>
            </a:r>
            <a:endParaRPr lang="en-US" altLang="zh-CN" dirty="0"/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Parser: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Reads the BT specification from a file and generates the node objects dynamically.</a:t>
            </a:r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Displays the BT with the node states in real-time</a:t>
            </a:r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Generates a tick with a fixed frequency. Send an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actionlib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message to signal the server.</a:t>
            </a:r>
            <a:endParaRPr lang="en-US" altLang="zh-CN" dirty="0"/>
          </a:p>
          <a:p>
            <a:r>
              <a:rPr lang="zh-CN" altLang="en-US" dirty="0"/>
              <a:t>服务端：</a:t>
            </a:r>
            <a:endParaRPr lang="en-US" altLang="zh-CN" dirty="0"/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Receives the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actionlib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messages,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determines if the control algorithms should be: started, resumed, or stopped</a:t>
            </a:r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Publisher: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send state updates to the client side, so that the BT node states are kept synchronized with the actual state of the controllers.</a:t>
            </a:r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Runs the main loop of the controller.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74E69-9097-4C1D-897A-525804AD102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208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74E69-9097-4C1D-897A-525804AD102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37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4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7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5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57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16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539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14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65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1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6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61CE7-C824-4A0F-A8AB-E0B6571AA8C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3DAC6-3E55-45F9-B421-C79F17FC78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8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ECB0AC-CDA7-A224-3822-CD324A564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" y="1845595"/>
            <a:ext cx="9078012" cy="12589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4C5C2F7-F6DE-F0C6-EE8F-0B7B9B647D2D}"/>
              </a:ext>
            </a:extLst>
          </p:cNvPr>
          <p:cNvSpPr txBox="1"/>
          <p:nvPr/>
        </p:nvSpPr>
        <p:spPr>
          <a:xfrm>
            <a:off x="605672" y="5012405"/>
            <a:ext cx="79326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IEEE International Conference on Robotics and Automation (ICRA)</a:t>
            </a:r>
          </a:p>
          <a:p>
            <a:pPr algn="ctr" defTabSz="914400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8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CE34BC8-A729-4EEB-9AC0-760FC2ABBE40}"/>
              </a:ext>
            </a:extLst>
          </p:cNvPr>
          <p:cNvSpPr/>
          <p:nvPr/>
        </p:nvSpPr>
        <p:spPr>
          <a:xfrm>
            <a:off x="0" y="-1"/>
            <a:ext cx="9144000" cy="1586251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29B461-8538-4DBF-87D9-A18C8DE4A23C}"/>
              </a:ext>
            </a:extLst>
          </p:cNvPr>
          <p:cNvSpPr txBox="1"/>
          <p:nvPr/>
        </p:nvSpPr>
        <p:spPr>
          <a:xfrm>
            <a:off x="661314" y="139700"/>
            <a:ext cx="78213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Equivalence notions between </a:t>
            </a:r>
          </a:p>
          <a:p>
            <a:pPr algn="ctr"/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BTs and CHDSs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CDAC2F-D7F0-4669-A557-743C375A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283" y="2826088"/>
            <a:ext cx="4069433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0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D21199-8AFB-401E-9D64-A3F1D19D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175" y="1503768"/>
            <a:ext cx="5023651" cy="38504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3ED023F-536E-445F-9125-D6583AEED5B5}"/>
              </a:ext>
            </a:extLst>
          </p:cNvPr>
          <p:cNvSpPr/>
          <p:nvPr/>
        </p:nvSpPr>
        <p:spPr>
          <a:xfrm>
            <a:off x="0" y="-1"/>
            <a:ext cx="9144000" cy="909141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4AF1DE-3787-4789-89E7-ED6D47977CC7}"/>
              </a:ext>
            </a:extLst>
          </p:cNvPr>
          <p:cNvSpPr txBox="1"/>
          <p:nvPr/>
        </p:nvSpPr>
        <p:spPr>
          <a:xfrm>
            <a:off x="1791431" y="139700"/>
            <a:ext cx="5561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From CHDSs To BTs</a:t>
            </a:r>
          </a:p>
        </p:txBody>
      </p:sp>
    </p:spTree>
    <p:extLst>
      <p:ext uri="{BB962C8B-B14F-4D97-AF65-F5344CB8AC3E}">
        <p14:creationId xmlns:p14="http://schemas.microsoft.com/office/powerpoint/2010/main" val="246177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A3FBF8-E249-4A10-B508-6CB5F153B45F}"/>
              </a:ext>
            </a:extLst>
          </p:cNvPr>
          <p:cNvSpPr/>
          <p:nvPr/>
        </p:nvSpPr>
        <p:spPr>
          <a:xfrm>
            <a:off x="0" y="-1"/>
            <a:ext cx="9144000" cy="909141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0516B2-7652-4574-9F31-80C344F76564}"/>
              </a:ext>
            </a:extLst>
          </p:cNvPr>
          <p:cNvSpPr txBox="1"/>
          <p:nvPr/>
        </p:nvSpPr>
        <p:spPr>
          <a:xfrm>
            <a:off x="1791431" y="139700"/>
            <a:ext cx="5561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From BTs To CHDSs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525CBF-7383-4074-80AF-204C13025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53"/>
          <a:stretch/>
        </p:blipFill>
        <p:spPr>
          <a:xfrm>
            <a:off x="2226331" y="1048841"/>
            <a:ext cx="4361856" cy="18372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7EFCBB-20DB-4C62-A127-2A6F21B5D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48" b="33964"/>
          <a:stretch/>
        </p:blipFill>
        <p:spPr>
          <a:xfrm>
            <a:off x="2226331" y="2886075"/>
            <a:ext cx="4361856" cy="1900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45BD0D-6929-4A75-A1A1-D77E7BDC0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43"/>
          <a:stretch/>
        </p:blipFill>
        <p:spPr>
          <a:xfrm>
            <a:off x="2226331" y="4803861"/>
            <a:ext cx="4361856" cy="18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59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D69A3C9-1E48-4F05-A337-D36F7C853CBA}"/>
              </a:ext>
            </a:extLst>
          </p:cNvPr>
          <p:cNvSpPr/>
          <p:nvPr/>
        </p:nvSpPr>
        <p:spPr>
          <a:xfrm>
            <a:off x="0" y="-1"/>
            <a:ext cx="9144000" cy="909141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FD41FC-D5D7-4ED4-AEA2-540F4F8D4DF7}"/>
              </a:ext>
            </a:extLst>
          </p:cNvPr>
          <p:cNvSpPr txBox="1"/>
          <p:nvPr/>
        </p:nvSpPr>
        <p:spPr>
          <a:xfrm>
            <a:off x="1778607" y="139700"/>
            <a:ext cx="5586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ROS Implementation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D6A9B0-4D3E-4550-86F2-F2E68D9F9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698" y="1094236"/>
            <a:ext cx="5814603" cy="284831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577242A-C9EA-44A6-9A7C-5725A88D7981}"/>
              </a:ext>
            </a:extLst>
          </p:cNvPr>
          <p:cNvSpPr/>
          <p:nvPr/>
        </p:nvSpPr>
        <p:spPr>
          <a:xfrm>
            <a:off x="-1" y="4127644"/>
            <a:ext cx="9144000" cy="2730357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D2F378-4F7F-4069-9ABD-CF8EECC481C2}"/>
              </a:ext>
            </a:extLst>
          </p:cNvPr>
          <p:cNvSpPr txBox="1"/>
          <p:nvPr/>
        </p:nvSpPr>
        <p:spPr>
          <a:xfrm>
            <a:off x="1393029" y="4523326"/>
            <a:ext cx="6357939" cy="193899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DoneCB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		called upon goal completion. </a:t>
            </a: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ActiveCB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		called upon goal acceptance. </a:t>
            </a: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FeedbackCB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	called upon feedback publishing. </a:t>
            </a: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GoalCB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		called upon new goal reception. </a:t>
            </a:r>
          </a:p>
          <a:p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PreemptCB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	called upon goal preemption.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ExecuteCB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		called periodically if the node is active.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1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3198D8-EF4A-4CF8-BCE1-0E80F955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48" y="1464927"/>
            <a:ext cx="5287503" cy="39281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702793-EDFF-437D-89E8-D9C8EC7CB513}"/>
              </a:ext>
            </a:extLst>
          </p:cNvPr>
          <p:cNvSpPr/>
          <p:nvPr/>
        </p:nvSpPr>
        <p:spPr>
          <a:xfrm>
            <a:off x="0" y="-1"/>
            <a:ext cx="9144000" cy="909141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D592E3-3F74-4872-82D8-4AE0587B645A}"/>
              </a:ext>
            </a:extLst>
          </p:cNvPr>
          <p:cNvSpPr txBox="1"/>
          <p:nvPr/>
        </p:nvSpPr>
        <p:spPr>
          <a:xfrm>
            <a:off x="1498081" y="139700"/>
            <a:ext cx="6147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System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2607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E29CE828-5A2B-4BA7-9104-A236DA3B89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7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1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B5D8C04-12ED-4E7C-9C4A-AC4BB5876AD5}"/>
              </a:ext>
            </a:extLst>
          </p:cNvPr>
          <p:cNvSpPr txBox="1"/>
          <p:nvPr/>
        </p:nvSpPr>
        <p:spPr>
          <a:xfrm>
            <a:off x="1816278" y="2828836"/>
            <a:ext cx="5511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THANK</a:t>
            </a:r>
            <a:r>
              <a:rPr lang="en-US" altLang="zh-CN" sz="36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altLang="zh-CN" sz="72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YOU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15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78465A5-914F-C2C1-F324-18351FF32019}"/>
              </a:ext>
            </a:extLst>
          </p:cNvPr>
          <p:cNvSpPr txBox="1"/>
          <p:nvPr/>
        </p:nvSpPr>
        <p:spPr>
          <a:xfrm>
            <a:off x="628061" y="1536174"/>
            <a:ext cx="78878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 defTabSz="914400">
              <a:buAutoNum type="arabicParenR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more accurate and compact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 framework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 algn="ctr" defTabSz="914400">
              <a:buAutoNum type="arabicParenR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ctr" defTabSz="914400">
              <a:buAutoNum type="arabicParenR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400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2) Introduction of the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 and Condition subsets. </a:t>
            </a:r>
          </a:p>
          <a:p>
            <a:pPr algn="ctr" defTabSz="914400"/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400"/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400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3) Formalization and motivation of two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extensions.</a:t>
            </a:r>
          </a:p>
          <a:p>
            <a:pPr algn="ctr" defTabSz="914400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defTabSz="914400"/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400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4)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Equivalence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notions between BTs and CHDSs.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531A0BE-63B3-C2E7-1FE4-AA62E291AAA2}"/>
              </a:ext>
            </a:extLst>
          </p:cNvPr>
          <p:cNvGrpSpPr/>
          <p:nvPr/>
        </p:nvGrpSpPr>
        <p:grpSpPr>
          <a:xfrm>
            <a:off x="0" y="0"/>
            <a:ext cx="9144000" cy="909141"/>
            <a:chOff x="0" y="0"/>
            <a:chExt cx="9144000" cy="90914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ACD0978-09DF-8666-6A8C-7C873ED5B4C9}"/>
                </a:ext>
              </a:extLst>
            </p:cNvPr>
            <p:cNvSpPr/>
            <p:nvPr/>
          </p:nvSpPr>
          <p:spPr>
            <a:xfrm>
              <a:off x="0" y="0"/>
              <a:ext cx="9144000" cy="90914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2740497-6432-49DF-067E-E109BBE06EEA}"/>
                </a:ext>
              </a:extLst>
            </p:cNvPr>
            <p:cNvSpPr txBox="1"/>
            <p:nvPr/>
          </p:nvSpPr>
          <p:spPr>
            <a:xfrm>
              <a:off x="2750028" y="139700"/>
              <a:ext cx="364394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accent6">
                      <a:lumMod val="7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Contributions</a:t>
              </a:r>
              <a:endParaRPr lang="zh-CN" altLang="en-US" sz="44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35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38A8B2-9757-5A24-2AB0-DDC30A01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92" y="1692611"/>
            <a:ext cx="4770533" cy="415326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C9C10C7-52FE-85C0-B140-4A15D59C1CEC}"/>
              </a:ext>
            </a:extLst>
          </p:cNvPr>
          <p:cNvGrpSpPr/>
          <p:nvPr/>
        </p:nvGrpSpPr>
        <p:grpSpPr>
          <a:xfrm>
            <a:off x="0" y="0"/>
            <a:ext cx="9144000" cy="909141"/>
            <a:chOff x="0" y="0"/>
            <a:chExt cx="9144000" cy="90914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9D93208-424A-37FB-ADBF-050EA354703B}"/>
                </a:ext>
              </a:extLst>
            </p:cNvPr>
            <p:cNvSpPr/>
            <p:nvPr/>
          </p:nvSpPr>
          <p:spPr>
            <a:xfrm>
              <a:off x="0" y="0"/>
              <a:ext cx="9144000" cy="90914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968D0E4-987B-78D4-F587-EE4F793D2BCA}"/>
                </a:ext>
              </a:extLst>
            </p:cNvPr>
            <p:cNvSpPr txBox="1"/>
            <p:nvPr/>
          </p:nvSpPr>
          <p:spPr>
            <a:xfrm>
              <a:off x="1845134" y="139700"/>
              <a:ext cx="54537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accent6">
                      <a:lumMod val="7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Robot Architectures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56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37AB499-4CC8-8D61-1B34-A0C32BE9C812}"/>
              </a:ext>
            </a:extLst>
          </p:cNvPr>
          <p:cNvGrpSpPr/>
          <p:nvPr/>
        </p:nvGrpSpPr>
        <p:grpSpPr>
          <a:xfrm>
            <a:off x="0" y="-1"/>
            <a:ext cx="9144000" cy="909142"/>
            <a:chOff x="0" y="-1"/>
            <a:chExt cx="9144000" cy="90914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9CD84DE-A347-03B0-B0E9-FEE720B7AE82}"/>
                </a:ext>
              </a:extLst>
            </p:cNvPr>
            <p:cNvSpPr/>
            <p:nvPr/>
          </p:nvSpPr>
          <p:spPr>
            <a:xfrm>
              <a:off x="0" y="-1"/>
              <a:ext cx="9144000" cy="90914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61A7555-7BF8-0C72-90D3-3BBD47B0DEF2}"/>
                </a:ext>
              </a:extLst>
            </p:cNvPr>
            <p:cNvSpPr txBox="1"/>
            <p:nvPr/>
          </p:nvSpPr>
          <p:spPr>
            <a:xfrm>
              <a:off x="2616977" y="139700"/>
              <a:ext cx="391004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accent6">
                      <a:lumMod val="7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BT Framework</a:t>
              </a:r>
              <a:endParaRPr lang="zh-CN" altLang="en-US" sz="44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3064668-B68C-17EF-CFA6-AF259490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3" y="909140"/>
            <a:ext cx="5134797" cy="38248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C2FF0F-FB4D-7DA4-7163-75C18BEAB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4" y="4477264"/>
            <a:ext cx="3975466" cy="21619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A809E2-EDD6-E2AF-5EDC-F3033ED5EB67}"/>
              </a:ext>
            </a:extLst>
          </p:cNvPr>
          <p:cNvSpPr txBox="1"/>
          <p:nvPr/>
        </p:nvSpPr>
        <p:spPr>
          <a:xfrm>
            <a:off x="6092339" y="2005940"/>
            <a:ext cx="28631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available literature lacks the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rigor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required for robotic and control applications.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E2D222-9AB0-9FD7-3151-CBD25D55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66" y="2436828"/>
            <a:ext cx="769441" cy="7694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33197F-9D2D-031D-541B-85CF14D93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121929" y="6144466"/>
            <a:ext cx="768163" cy="76816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211435D-A26C-A0F3-7866-7E3E5C791AEE}"/>
              </a:ext>
            </a:extLst>
          </p:cNvPr>
          <p:cNvSpPr txBox="1"/>
          <p:nvPr/>
        </p:nvSpPr>
        <p:spPr>
          <a:xfrm>
            <a:off x="480872" y="6328492"/>
            <a:ext cx="35207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builds upon [13], [19] and [20]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62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3B44BC-3640-781D-9BBA-451C64CCA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90" y="1888089"/>
            <a:ext cx="5673217" cy="213087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1E958FC-8097-3286-3F5E-EE629260F74B}"/>
              </a:ext>
            </a:extLst>
          </p:cNvPr>
          <p:cNvGrpSpPr/>
          <p:nvPr/>
        </p:nvGrpSpPr>
        <p:grpSpPr>
          <a:xfrm>
            <a:off x="0" y="0"/>
            <a:ext cx="9144000" cy="909141"/>
            <a:chOff x="0" y="-473174"/>
            <a:chExt cx="9144000" cy="90914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AD74C84-E538-21F9-CEE6-E84FE9A4CBD7}"/>
                </a:ext>
              </a:extLst>
            </p:cNvPr>
            <p:cNvSpPr/>
            <p:nvPr/>
          </p:nvSpPr>
          <p:spPr>
            <a:xfrm>
              <a:off x="0" y="-473174"/>
              <a:ext cx="9144000" cy="90914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E9F3825-FEAE-1D58-A6FA-146B6F024152}"/>
                </a:ext>
              </a:extLst>
            </p:cNvPr>
            <p:cNvSpPr txBox="1"/>
            <p:nvPr/>
          </p:nvSpPr>
          <p:spPr>
            <a:xfrm>
              <a:off x="2959218" y="-403325"/>
              <a:ext cx="322556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accent6">
                      <a:lumMod val="7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Node Types</a:t>
              </a:r>
              <a:endParaRPr lang="zh-CN" altLang="en-US" sz="44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9ED5A45-6C9A-8959-8814-F47231D1359C}"/>
              </a:ext>
            </a:extLst>
          </p:cNvPr>
          <p:cNvSpPr txBox="1"/>
          <p:nvPr/>
        </p:nvSpPr>
        <p:spPr>
          <a:xfrm>
            <a:off x="1735390" y="4523726"/>
            <a:ext cx="5673217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S, F, R ⊆ X , Success/Failure/Running subsets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X(t) ∈ X , state space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 (t) ∈ U , control signals respectively</a:t>
            </a:r>
          </a:p>
        </p:txBody>
      </p:sp>
    </p:spTree>
    <p:extLst>
      <p:ext uri="{BB962C8B-B14F-4D97-AF65-F5344CB8AC3E}">
        <p14:creationId xmlns:p14="http://schemas.microsoft.com/office/powerpoint/2010/main" val="346866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572AAEBF-3D8E-52B8-B919-006D457981C7}"/>
              </a:ext>
            </a:extLst>
          </p:cNvPr>
          <p:cNvGrpSpPr/>
          <p:nvPr/>
        </p:nvGrpSpPr>
        <p:grpSpPr>
          <a:xfrm>
            <a:off x="0" y="662111"/>
            <a:ext cx="9069323" cy="2206231"/>
            <a:chOff x="0" y="-1"/>
            <a:chExt cx="9069323" cy="220623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F39BAB2-F6CD-9F6D-87B5-A0EA0C6FB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1606"/>
            <a:stretch/>
          </p:blipFill>
          <p:spPr>
            <a:xfrm>
              <a:off x="0" y="-1"/>
              <a:ext cx="4769916" cy="214655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4AE433A-E57B-8D3F-058C-CC03A0EF7437}"/>
                </a:ext>
              </a:extLst>
            </p:cNvPr>
            <p:cNvGrpSpPr/>
            <p:nvPr/>
          </p:nvGrpSpPr>
          <p:grpSpPr>
            <a:xfrm>
              <a:off x="4769916" y="22860"/>
              <a:ext cx="4299407" cy="2183370"/>
              <a:chOff x="4769916" y="22860"/>
              <a:chExt cx="4299407" cy="218337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34747D62-0478-DFC0-D746-15DAF11224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87" t="48394" r="50744"/>
              <a:stretch/>
            </p:blipFill>
            <p:spPr>
              <a:xfrm>
                <a:off x="4769916" y="22860"/>
                <a:ext cx="2164284" cy="2183370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D26DA49-8B8B-1BEA-DC20-38482DABB0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346" r="4018"/>
              <a:stretch/>
            </p:blipFill>
            <p:spPr>
              <a:xfrm>
                <a:off x="6905039" y="22860"/>
                <a:ext cx="2164284" cy="1988909"/>
              </a:xfrm>
              <a:prstGeom prst="rect">
                <a:avLst/>
              </a:prstGeom>
            </p:spPr>
          </p:pic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ACD652-3CB2-D738-357E-F99E0C8DDF63}"/>
              </a:ext>
            </a:extLst>
          </p:cNvPr>
          <p:cNvGrpSpPr/>
          <p:nvPr/>
        </p:nvGrpSpPr>
        <p:grpSpPr>
          <a:xfrm>
            <a:off x="983426" y="3971370"/>
            <a:ext cx="6984902" cy="2201658"/>
            <a:chOff x="447535" y="3075784"/>
            <a:chExt cx="6984902" cy="220165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B55FC7-C281-C9C8-274B-B4F77D8AE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804"/>
            <a:stretch/>
          </p:blipFill>
          <p:spPr>
            <a:xfrm>
              <a:off x="2702500" y="3094072"/>
              <a:ext cx="2236676" cy="198890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1565898-473F-CDA8-8D4B-A8A00024F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0" t="48394"/>
            <a:stretch/>
          </p:blipFill>
          <p:spPr>
            <a:xfrm>
              <a:off x="447535" y="3094072"/>
              <a:ext cx="2236677" cy="218337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977D558-3DEF-934A-41B0-93D926D2A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1446" y="3075784"/>
              <a:ext cx="2430991" cy="2164268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B807C274-E709-BE79-AB9F-B75BD14FAE78}"/>
              </a:ext>
            </a:extLst>
          </p:cNvPr>
          <p:cNvSpPr/>
          <p:nvPr/>
        </p:nvSpPr>
        <p:spPr>
          <a:xfrm>
            <a:off x="2101764" y="3971370"/>
            <a:ext cx="895960" cy="35553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44D35E-45F6-235C-37EE-B2CD6B21D121}"/>
              </a:ext>
            </a:extLst>
          </p:cNvPr>
          <p:cNvSpPr/>
          <p:nvPr/>
        </p:nvSpPr>
        <p:spPr>
          <a:xfrm>
            <a:off x="3371571" y="5044077"/>
            <a:ext cx="1850878" cy="55544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C3E244-AE55-32FA-15A5-19E4F458AE37}"/>
              </a:ext>
            </a:extLst>
          </p:cNvPr>
          <p:cNvSpPr/>
          <p:nvPr/>
        </p:nvSpPr>
        <p:spPr>
          <a:xfrm>
            <a:off x="6857062" y="3980796"/>
            <a:ext cx="895960" cy="35553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3C9D84-88AF-D8FE-C20E-E288682152E9}"/>
              </a:ext>
            </a:extLst>
          </p:cNvPr>
          <p:cNvSpPr/>
          <p:nvPr/>
        </p:nvSpPr>
        <p:spPr>
          <a:xfrm>
            <a:off x="0" y="23683"/>
            <a:ext cx="9144000" cy="3483087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9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1E1111E-93BC-B9AA-E999-84A6D83AFD68}"/>
              </a:ext>
            </a:extLst>
          </p:cNvPr>
          <p:cNvGrpSpPr/>
          <p:nvPr/>
        </p:nvGrpSpPr>
        <p:grpSpPr>
          <a:xfrm>
            <a:off x="0" y="-1"/>
            <a:ext cx="9144000" cy="909142"/>
            <a:chOff x="0" y="-1"/>
            <a:chExt cx="9144000" cy="90914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C808F23-11C3-2D75-B866-930027550A3E}"/>
                </a:ext>
              </a:extLst>
            </p:cNvPr>
            <p:cNvSpPr/>
            <p:nvPr/>
          </p:nvSpPr>
          <p:spPr>
            <a:xfrm>
              <a:off x="0" y="-1"/>
              <a:ext cx="9144000" cy="90914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0F0E760-0504-DC8E-71A7-CB41C67B5C0D}"/>
                </a:ext>
              </a:extLst>
            </p:cNvPr>
            <p:cNvSpPr txBox="1"/>
            <p:nvPr/>
          </p:nvSpPr>
          <p:spPr>
            <a:xfrm>
              <a:off x="2536828" y="139700"/>
              <a:ext cx="40703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accent6">
                      <a:lumMod val="7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Action Subsets</a:t>
              </a:r>
              <a:endParaRPr lang="zh-CN" altLang="en-US" sz="44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89D10F1-9A8E-80A1-49D3-CB9CA80D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147" y="1221853"/>
            <a:ext cx="4907705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0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EEC304B-95B7-BE1D-6580-2F6019D8BAF8}"/>
              </a:ext>
            </a:extLst>
          </p:cNvPr>
          <p:cNvGrpSpPr/>
          <p:nvPr/>
        </p:nvGrpSpPr>
        <p:grpSpPr>
          <a:xfrm>
            <a:off x="0" y="-1"/>
            <a:ext cx="9144000" cy="909142"/>
            <a:chOff x="0" y="-1"/>
            <a:chExt cx="9144000" cy="90914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3397B2-CD34-D379-FEE4-598E7D230B27}"/>
                </a:ext>
              </a:extLst>
            </p:cNvPr>
            <p:cNvSpPr/>
            <p:nvPr/>
          </p:nvSpPr>
          <p:spPr>
            <a:xfrm>
              <a:off x="0" y="-1"/>
              <a:ext cx="9144000" cy="90914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2664869-46A6-66AA-2E68-94AE090D319A}"/>
                </a:ext>
              </a:extLst>
            </p:cNvPr>
            <p:cNvSpPr txBox="1"/>
            <p:nvPr/>
          </p:nvSpPr>
          <p:spPr>
            <a:xfrm>
              <a:off x="2252295" y="139700"/>
              <a:ext cx="46394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accent6">
                      <a:lumMod val="75000"/>
                    </a:schemeClr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Node* Extensions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759ECDD-E470-F70D-200D-EE46AD0F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30" y="3731247"/>
            <a:ext cx="4846740" cy="28120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23C2AE-CF48-AE6C-E397-2EB2905D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75" y="1211388"/>
            <a:ext cx="4740051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4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5C8B25-792F-DA8B-2E98-5221B842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870" y="3110023"/>
            <a:ext cx="4816257" cy="21795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8A67EA4-977D-5760-01C7-6B8C564D1A0E}"/>
              </a:ext>
            </a:extLst>
          </p:cNvPr>
          <p:cNvSpPr/>
          <p:nvPr/>
        </p:nvSpPr>
        <p:spPr>
          <a:xfrm>
            <a:off x="0" y="-1"/>
            <a:ext cx="9144000" cy="909141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B8B510-727D-A92D-04AE-E4A62A440485}"/>
              </a:ext>
            </a:extLst>
          </p:cNvPr>
          <p:cNvSpPr txBox="1"/>
          <p:nvPr/>
        </p:nvSpPr>
        <p:spPr>
          <a:xfrm>
            <a:off x="1668801" y="139700"/>
            <a:ext cx="58063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Decorator∼ Extension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83CF6A-44A2-005F-9D67-4D646D33C009}"/>
              </a:ext>
            </a:extLst>
          </p:cNvPr>
          <p:cNvSpPr txBox="1"/>
          <p:nvPr/>
        </p:nvSpPr>
        <p:spPr>
          <a:xfrm>
            <a:off x="1785901" y="1726339"/>
            <a:ext cx="5572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two or more agents must undertake a common task Jointly by synchronizing parts of their BTs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2CC251-E046-4182-ABED-EE4DBF3BE27A}"/>
              </a:ext>
            </a:extLst>
          </p:cNvPr>
          <p:cNvSpPr txBox="1"/>
          <p:nvPr/>
        </p:nvSpPr>
        <p:spPr>
          <a:xfrm>
            <a:off x="2228850" y="2705785"/>
            <a:ext cx="4686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Equivalence notions between </a:t>
            </a:r>
          </a:p>
          <a:p>
            <a:pPr algn="ctr"/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BTs and CHDSs</a:t>
            </a:r>
          </a:p>
        </p:txBody>
      </p:sp>
    </p:spTree>
    <p:extLst>
      <p:ext uri="{BB962C8B-B14F-4D97-AF65-F5344CB8AC3E}">
        <p14:creationId xmlns:p14="http://schemas.microsoft.com/office/powerpoint/2010/main" val="346574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</TotalTime>
  <Words>362</Words>
  <Application>Microsoft Office PowerPoint</Application>
  <PresentationFormat>全屏显示(4:3)</PresentationFormat>
  <Paragraphs>55</Paragraphs>
  <Slides>16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MV Boli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钰涵</dc:creator>
  <cp:lastModifiedBy>李 钰涵</cp:lastModifiedBy>
  <cp:revision>4</cp:revision>
  <dcterms:created xsi:type="dcterms:W3CDTF">2022-05-08T09:16:04Z</dcterms:created>
  <dcterms:modified xsi:type="dcterms:W3CDTF">2022-05-09T05:58:57Z</dcterms:modified>
</cp:coreProperties>
</file>